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02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236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08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b8500ea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b8500ea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07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bdcfd57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bdcfd57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41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593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b8500ea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b8500ea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12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8500ea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b8500eaa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47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51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d7263687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d7263687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89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d7263687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d7263687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05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d7263687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d7263687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014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d7263687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d7263687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03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410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b8500eaa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b8500eaa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146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b8500eaa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b8500eaa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018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b8500eaa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b8500eaa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501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b8500eaa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4b8500eaa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62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b8500eaa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4b8500eaa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74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b8500eaa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4b8500eaa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0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b8500eaa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b8500eaa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37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b8500eaa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b8500eaa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9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bdcfd57b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4bdcfd57b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843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4b8500eaa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4b8500eaa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12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d7263687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d7263687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18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b8500eaa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b8500eaa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81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b8500eaa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b8500eaa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33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b8500eaa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4b8500eaa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883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bdcfd57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bdcfd57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7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b8500eaa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4b8500eaa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979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b8500eaa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4b8500eaa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50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b8500eaa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b8500eaa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290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4b8500eaa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4b8500eaa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907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307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94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b8500ea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b8500eaa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72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8500ea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b8500eaa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11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7263687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7263687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20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8500ea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8500ea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11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b8500eaa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b8500eaa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09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8500eaa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b8500eaa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30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.bsmu.by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no.bsmu.by/index/respublikanskij_konkurs/index_resp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plagia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800" b="1"/>
              <a:t>Информационное письмо</a:t>
            </a:r>
            <a:endParaRPr sz="3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по вопросам проведения Республиканского конкурса научно-исследовательских работ студентов </a:t>
            </a:r>
            <a:endParaRPr sz="25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7275"/>
            <a:ext cx="1181525" cy="11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027" y="337275"/>
            <a:ext cx="1105276" cy="1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67300" y="419375"/>
            <a:ext cx="3809400" cy="128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XXX </a:t>
            </a:r>
            <a:r>
              <a:rPr lang="ru" sz="1800" dirty="0">
                <a:solidFill>
                  <a:schemeClr val="dk1"/>
                </a:solidFill>
              </a:rPr>
              <a:t>Республиканский конкурс научных работ студентов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Где проходить регистрацию?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379375" y="1175425"/>
            <a:ext cx="2723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Сайт СНО БГМУ:</a:t>
            </a:r>
            <a:endParaRPr dirty="0"/>
          </a:p>
          <a:p>
            <a:pPr lvl="0"/>
            <a:r>
              <a:rPr lang="en-US" u="sng" dirty="0">
                <a:solidFill>
                  <a:srgbClr val="0099FF"/>
                </a:solidFill>
                <a:hlinkClick r:id="rId3"/>
              </a:rPr>
              <a:t>https://sno.bsmu.by/index.html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Раздел: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 </a:t>
            </a:r>
            <a:r>
              <a:rPr lang="ru" sz="135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Республиканский конкурс НИРС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12" name="Google Shape;112;p22"/>
          <p:cNvCxnSpPr/>
          <p:nvPr/>
        </p:nvCxnSpPr>
        <p:spPr>
          <a:xfrm>
            <a:off x="1007775" y="2398354"/>
            <a:ext cx="2273100" cy="938700"/>
          </a:xfrm>
          <a:prstGeom prst="straightConnector1">
            <a:avLst/>
          </a:prstGeom>
          <a:noFill/>
          <a:ln w="19050" cap="flat" cmpd="sng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9000" t="28259" r="1666" b="27296"/>
          <a:stretch/>
        </p:blipFill>
        <p:spPr>
          <a:xfrm>
            <a:off x="3341699" y="2029525"/>
            <a:ext cx="5802301" cy="2940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флеш-накопителе должны быть: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303975" y="1152475"/>
            <a:ext cx="4528200" cy="341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</a:rPr>
              <a:t>Научная работа только с  следующими разделами: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«Титульный лист», 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«Реферат», 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«Содержание», 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«Введение», 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«Основная часть», </a:t>
            </a:r>
            <a:endParaRPr>
              <a:solidFill>
                <a:srgbClr val="000000"/>
              </a:solidFill>
            </a:endParaRPr>
          </a:p>
          <a:p>
            <a:pPr marL="9144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«Заключение».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ru">
                <a:solidFill>
                  <a:srgbClr val="000000"/>
                </a:solidFill>
              </a:rPr>
              <a:t>Список и копии материалов, подтверждающих апробацию.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75" y="1619350"/>
            <a:ext cx="3196724" cy="248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КАКОМ ВИДЕ ПОДАВАТЬ РАБОТУ?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 ваше усмотрение есть 2 варианта: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>
                <a:solidFill>
                  <a:schemeClr val="dk1"/>
                </a:solidFill>
              </a:rPr>
              <a:t>Переплетенный вид.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b="1" u="sng">
                <a:solidFill>
                  <a:schemeClr val="dk1"/>
                </a:solidFill>
              </a:rPr>
              <a:t>В папке-скоросшивателе: в 1 файле - 2 листа А4 (практичней).</a:t>
            </a:r>
            <a:endParaRPr b="1" u="sng">
              <a:solidFill>
                <a:schemeClr val="dk1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50" y="2444925"/>
            <a:ext cx="3700550" cy="24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4">
            <a:alphaModFix/>
          </a:blip>
          <a:srcRect l="4861" t="17055" r="-3063" b="17849"/>
          <a:stretch/>
        </p:blipFill>
        <p:spPr>
          <a:xfrm>
            <a:off x="5144975" y="2444925"/>
            <a:ext cx="2880657" cy="24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К СОДЕРЖАНИЮ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НАУЧНОЙ РАБОТЫ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0" t="8555" r="1166" b="5075"/>
          <a:stretch/>
        </p:blipFill>
        <p:spPr>
          <a:xfrm>
            <a:off x="156190" y="361950"/>
            <a:ext cx="8831620" cy="441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5800" y="243840"/>
            <a:ext cx="4415810" cy="4653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0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1.Структурные элементы научной работы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титульный лист;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реферат;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содержание;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нормативные ссылки;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определения;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обозначения и сокращения;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введение;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основная часть;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- заключение;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</a:t>
            </a:r>
            <a:r>
              <a:rPr lang="ru" b="1">
                <a:solidFill>
                  <a:schemeClr val="dk1"/>
                </a:solidFill>
              </a:rPr>
              <a:t>список использованных источников;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приложения.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Ряд элементов работы (Нормативные ссылки, Определения, Обозначения и сокращения, Приложения) могут в Вашей работе отсутствовать, </a:t>
            </a:r>
            <a:r>
              <a:rPr lang="ru" b="1">
                <a:solidFill>
                  <a:srgbClr val="DC143C"/>
                </a:solidFill>
              </a:rPr>
              <a:t>однако остальные являются обязательными. </a:t>
            </a:r>
            <a:endParaRPr b="1">
              <a:solidFill>
                <a:srgbClr val="DC14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747925"/>
            <a:ext cx="4838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2.1 Титульный лист</a:t>
            </a:r>
            <a:r>
              <a:rPr lang="ru" b="1" dirty="0">
                <a:solidFill>
                  <a:schemeClr val="dk1"/>
                </a:solidFill>
              </a:rPr>
              <a:t> - </a:t>
            </a:r>
            <a:r>
              <a:rPr lang="ru" dirty="0">
                <a:solidFill>
                  <a:schemeClr val="dk1"/>
                </a:solidFill>
              </a:rPr>
              <a:t>обязательный структурный элемент.</a:t>
            </a:r>
            <a:endParaRPr b="1" u="sng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Титульный лист является 1-ой страницей работы.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На титульном листе приводят следующие сведения: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наименование министерства, которому подчиняется вуз;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наименование высшего учебного заведения, где выполнена работа;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название работы;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научная секция;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курс (либо слово «выпускник»), Ф.И.О. автора / соавтора;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</a:t>
            </a:r>
            <a:r>
              <a:rPr lang="ru" b="1" dirty="0">
                <a:solidFill>
                  <a:srgbClr val="FF0000"/>
                </a:solidFill>
              </a:rPr>
              <a:t>должность, ученая степень, ученое звание,</a:t>
            </a:r>
            <a:r>
              <a:rPr lang="ru" dirty="0">
                <a:solidFill>
                  <a:schemeClr val="dk1"/>
                </a:solidFill>
              </a:rPr>
              <a:t> Ф.И.О. научного руководителя;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– город, из которого представлена работа, и год проведения конкурса.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*Пример оформления представлен на сайте СНО БГМУ в разделе “</a:t>
            </a:r>
            <a:r>
              <a:rPr lang="ru" sz="17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 </a:t>
            </a:r>
            <a:r>
              <a:rPr lang="ru" sz="17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Республиканский конкурс НИРС</a:t>
            </a:r>
            <a:r>
              <a:rPr lang="ru" sz="1700" dirty="0">
                <a:solidFill>
                  <a:schemeClr val="dk1"/>
                </a:solidFill>
              </a:rPr>
              <a:t>”.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254" t="18778" r="49883" b="7039"/>
          <a:stretch/>
        </p:blipFill>
        <p:spPr>
          <a:xfrm>
            <a:off x="5455200" y="143510"/>
            <a:ext cx="3475440" cy="48564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3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2.2 Реферат</a:t>
            </a:r>
            <a:r>
              <a:rPr lang="ru" b="1" dirty="0">
                <a:solidFill>
                  <a:schemeClr val="dk1"/>
                </a:solidFill>
              </a:rPr>
              <a:t> - </a:t>
            </a:r>
            <a:r>
              <a:rPr lang="ru" dirty="0">
                <a:solidFill>
                  <a:schemeClr val="dk1"/>
                </a:solidFill>
              </a:rPr>
              <a:t>обязательный структурный элемент.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Содержит: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сведения об объеме работы, количестве иллюстраций, таблиц, приложений, количестве использованных источников; </a:t>
            </a:r>
            <a:endParaRPr dirty="0">
              <a:solidFill>
                <a:schemeClr val="dk1"/>
              </a:solidFill>
            </a:endParaRPr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перечень ключевых слов: </a:t>
            </a:r>
            <a:r>
              <a:rPr lang="ru" b="1" dirty="0">
                <a:solidFill>
                  <a:srgbClr val="FF0000"/>
                </a:solidFill>
              </a:rPr>
              <a:t>от 5 до 15 слов </a:t>
            </a:r>
            <a:r>
              <a:rPr lang="ru" b="1" u="sng" dirty="0">
                <a:solidFill>
                  <a:srgbClr val="FF0000"/>
                </a:solidFill>
              </a:rPr>
              <a:t>или</a:t>
            </a:r>
            <a:r>
              <a:rPr lang="ru" b="1" dirty="0">
                <a:solidFill>
                  <a:srgbClr val="FF0000"/>
                </a:solidFill>
              </a:rPr>
              <a:t> словосочетаний в Им.п. </a:t>
            </a:r>
            <a:r>
              <a:rPr lang="ru" b="1" u="sng" smtClean="0">
                <a:solidFill>
                  <a:srgbClr val="FF0000"/>
                </a:solidFill>
              </a:rPr>
              <a:t>ПРОПИСНЫМИ</a:t>
            </a:r>
            <a:r>
              <a:rPr lang="ru" b="1" smtClean="0">
                <a:solidFill>
                  <a:srgbClr val="FF0000"/>
                </a:solidFill>
              </a:rPr>
              <a:t> </a:t>
            </a:r>
            <a:r>
              <a:rPr lang="ru" b="1" dirty="0">
                <a:solidFill>
                  <a:srgbClr val="FF0000"/>
                </a:solidFill>
              </a:rPr>
              <a:t>БУКВАМИ </a:t>
            </a:r>
            <a:r>
              <a:rPr lang="ru" b="1" u="sng" dirty="0">
                <a:solidFill>
                  <a:srgbClr val="FF0000"/>
                </a:solidFill>
              </a:rPr>
              <a:t>ЧЕРЕЗ ЗАПЯТЫЕ</a:t>
            </a:r>
            <a:r>
              <a:rPr lang="ru" dirty="0">
                <a:solidFill>
                  <a:schemeClr val="dk1"/>
                </a:solidFill>
              </a:rPr>
              <a:t>; </a:t>
            </a:r>
            <a:endParaRPr dirty="0">
              <a:solidFill>
                <a:schemeClr val="dk1"/>
              </a:solidFill>
            </a:endParaRPr>
          </a:p>
          <a:p>
            <a:pPr marL="457200" lvl="0" indent="-3000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текст реферата: объект исследования или разработки; цель работы; метод или методологию проведения работы; результаты работы; степень внедрения; область применения; экономическую эффективность или значимость работы; прогнозные предположения о развитии объекта исследования.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ru" sz="1700" dirty="0">
                <a:solidFill>
                  <a:schemeClr val="dk1"/>
                </a:solidFill>
              </a:rPr>
              <a:t>*Пример оформления представлен на сайте СНО БГМУ в разделе “</a:t>
            </a:r>
            <a:r>
              <a:rPr lang="ru" sz="17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 </a:t>
            </a:r>
            <a:r>
              <a:rPr lang="ru" sz="17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Республиканский конкурс НИРС</a:t>
            </a:r>
            <a:r>
              <a:rPr lang="ru" sz="1700" dirty="0">
                <a:solidFill>
                  <a:schemeClr val="dk1"/>
                </a:solidFill>
              </a:rPr>
              <a:t>”.</a:t>
            </a:r>
            <a:endParaRPr sz="2574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166" t="20704" r="20833" b="7148"/>
          <a:stretch/>
        </p:blipFill>
        <p:spPr>
          <a:xfrm>
            <a:off x="4842900" y="1442034"/>
            <a:ext cx="3989400" cy="279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11700" y="1444650"/>
            <a:ext cx="419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465" b="1" u="sng" dirty="0">
                <a:solidFill>
                  <a:schemeClr val="dk1"/>
                </a:solidFill>
              </a:rPr>
              <a:t>2.3 Содержание</a:t>
            </a:r>
            <a:r>
              <a:rPr lang="ru" sz="1465" b="1" dirty="0">
                <a:solidFill>
                  <a:schemeClr val="dk1"/>
                </a:solidFill>
              </a:rPr>
              <a:t> - </a:t>
            </a:r>
            <a:r>
              <a:rPr lang="ru" sz="1465" dirty="0">
                <a:solidFill>
                  <a:schemeClr val="dk1"/>
                </a:solidFill>
              </a:rPr>
              <a:t>обязательный структурный элемент.</a:t>
            </a:r>
            <a:endParaRPr sz="1465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465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465" dirty="0">
                <a:solidFill>
                  <a:schemeClr val="dk1"/>
                </a:solidFill>
              </a:rPr>
              <a:t>Содержание включает введение, наименование всех разделов, подразделов, пунктов (если они имеют наименование), заключение, список использованных источников и наименование приложений.</a:t>
            </a:r>
            <a:endParaRPr sz="1465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65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" sz="1372" dirty="0">
                <a:solidFill>
                  <a:schemeClr val="dk1"/>
                </a:solidFill>
              </a:rPr>
              <a:t>*Пример оформления представлен на сайте СНО БГМУ в разделе “</a:t>
            </a:r>
            <a:r>
              <a:rPr lang="ru" sz="1372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XXIX Республиканский конкурс НИРС</a:t>
            </a:r>
            <a:r>
              <a:rPr lang="ru" sz="1372" dirty="0">
                <a:solidFill>
                  <a:schemeClr val="dk1"/>
                </a:solidFill>
              </a:rPr>
              <a:t>”.</a:t>
            </a:r>
            <a:endParaRPr sz="2181" dirty="0">
              <a:solidFill>
                <a:schemeClr val="dk1"/>
              </a:solidFill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525" y="1408475"/>
            <a:ext cx="4334700" cy="26973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2.4 Нормативные ссылки</a:t>
            </a:r>
            <a:r>
              <a:rPr lang="ru" b="1" dirty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- необязательный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Структурный элемент “Нормативные ссылки” содержит перечень стандартов, на которые в тексте дана ссылка.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Перечень ссылочных стандартов начинают со слов: “В настоящей работе использованы ссылки на следующие стандарты”.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В перечень включают обозначения стандартов и их наименования в порядке возрастания регистрационных номеров обозначений.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49950" y="282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ДАТЫ ПРИЕМА РАБОТ :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743900" y="1190275"/>
            <a:ext cx="7532700" cy="58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 smtClean="0"/>
              <a:t>15 </a:t>
            </a:r>
            <a:r>
              <a:rPr lang="ru" sz="2600" dirty="0"/>
              <a:t>ноября </a:t>
            </a:r>
            <a:r>
              <a:rPr lang="ru" sz="2600" dirty="0" smtClean="0"/>
              <a:t>2023 </a:t>
            </a:r>
            <a:r>
              <a:rPr lang="ru" sz="2600" dirty="0"/>
              <a:t>года - </a:t>
            </a:r>
            <a:r>
              <a:rPr lang="ru" sz="2600" dirty="0" smtClean="0"/>
              <a:t>22 </a:t>
            </a:r>
            <a:r>
              <a:rPr lang="ru" sz="2600" dirty="0"/>
              <a:t>ноября </a:t>
            </a:r>
            <a:r>
              <a:rPr lang="ru" sz="2600" dirty="0" smtClean="0"/>
              <a:t>2023 </a:t>
            </a:r>
            <a:r>
              <a:rPr lang="ru" sz="2600" dirty="0"/>
              <a:t>года </a:t>
            </a:r>
            <a:endParaRPr sz="2600"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697050" y="1940425"/>
            <a:ext cx="7749900" cy="281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50" b="1" dirty="0" smtClean="0">
                <a:solidFill>
                  <a:schemeClr val="dk1"/>
                </a:solidFill>
              </a:rPr>
              <a:t>2-3 </a:t>
            </a:r>
            <a:r>
              <a:rPr lang="ru" sz="1450" b="1" dirty="0">
                <a:solidFill>
                  <a:schemeClr val="dk1"/>
                </a:solidFill>
              </a:rPr>
              <a:t>ноября </a:t>
            </a:r>
            <a:r>
              <a:rPr lang="ru" sz="1450" b="1" dirty="0" smtClean="0">
                <a:solidFill>
                  <a:schemeClr val="dk1"/>
                </a:solidFill>
              </a:rPr>
              <a:t>2023 </a:t>
            </a:r>
            <a:r>
              <a:rPr lang="ru" sz="1450" b="1" dirty="0">
                <a:solidFill>
                  <a:schemeClr val="dk1"/>
                </a:solidFill>
              </a:rPr>
              <a:t>г.</a:t>
            </a:r>
            <a:r>
              <a:rPr lang="ru" sz="1450" dirty="0">
                <a:solidFill>
                  <a:schemeClr val="dk1"/>
                </a:solidFill>
              </a:rPr>
              <a:t> (</a:t>
            </a:r>
            <a:r>
              <a:rPr lang="ru" sz="1450" dirty="0" smtClean="0">
                <a:solidFill>
                  <a:schemeClr val="dk1"/>
                </a:solidFill>
              </a:rPr>
              <a:t>консультативные дни) </a:t>
            </a:r>
            <a:r>
              <a:rPr lang="ru" sz="1450" dirty="0">
                <a:solidFill>
                  <a:schemeClr val="dk1"/>
                </a:solidFill>
              </a:rPr>
              <a:t>– </a:t>
            </a:r>
            <a:r>
              <a:rPr lang="ru" sz="1450" b="1" dirty="0">
                <a:solidFill>
                  <a:srgbClr val="DC143C"/>
                </a:solidFill>
              </a:rPr>
              <a:t>с 9:00 до 19:00</a:t>
            </a:r>
            <a:r>
              <a:rPr lang="ru" sz="1450" dirty="0">
                <a:solidFill>
                  <a:schemeClr val="dk1"/>
                </a:solidFill>
              </a:rPr>
              <a:t>, перерыв на обед – </a:t>
            </a:r>
            <a:r>
              <a:rPr lang="ru" sz="1450" b="1" dirty="0">
                <a:solidFill>
                  <a:srgbClr val="FF0000"/>
                </a:solidFill>
              </a:rPr>
              <a:t>с</a:t>
            </a:r>
            <a:r>
              <a:rPr lang="ru" sz="1450" dirty="0">
                <a:solidFill>
                  <a:srgbClr val="FF0000"/>
                </a:solidFill>
              </a:rPr>
              <a:t> </a:t>
            </a:r>
            <a:r>
              <a:rPr lang="ru" sz="1450" b="1" dirty="0">
                <a:solidFill>
                  <a:srgbClr val="FF0000"/>
                </a:solidFill>
              </a:rPr>
              <a:t>13:30 до 14:30</a:t>
            </a:r>
            <a:r>
              <a:rPr lang="ru" sz="1450" dirty="0">
                <a:solidFill>
                  <a:schemeClr val="dk1"/>
                </a:solidFill>
              </a:rPr>
              <a:t>.</a:t>
            </a:r>
            <a:endParaRPr sz="145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50" b="1" dirty="0" smtClean="0">
                <a:solidFill>
                  <a:schemeClr val="dk1"/>
                </a:solidFill>
              </a:rPr>
              <a:t>15 </a:t>
            </a:r>
            <a:r>
              <a:rPr lang="ru" sz="1450" b="1" dirty="0">
                <a:solidFill>
                  <a:schemeClr val="dk1"/>
                </a:solidFill>
              </a:rPr>
              <a:t>ноября - </a:t>
            </a:r>
            <a:r>
              <a:rPr lang="ru" sz="1450" b="1" dirty="0" smtClean="0">
                <a:solidFill>
                  <a:schemeClr val="dk1"/>
                </a:solidFill>
              </a:rPr>
              <a:t>17 </a:t>
            </a:r>
            <a:r>
              <a:rPr lang="ru" sz="1450" b="1" dirty="0">
                <a:solidFill>
                  <a:schemeClr val="dk1"/>
                </a:solidFill>
              </a:rPr>
              <a:t>ноября </a:t>
            </a:r>
            <a:r>
              <a:rPr lang="ru" sz="1450" b="1" dirty="0" smtClean="0">
                <a:solidFill>
                  <a:schemeClr val="dk1"/>
                </a:solidFill>
              </a:rPr>
              <a:t>2023 </a:t>
            </a:r>
            <a:r>
              <a:rPr lang="ru" sz="1450" b="1" dirty="0">
                <a:solidFill>
                  <a:schemeClr val="dk1"/>
                </a:solidFill>
              </a:rPr>
              <a:t>г.</a:t>
            </a:r>
            <a:r>
              <a:rPr lang="ru" sz="1450" dirty="0">
                <a:solidFill>
                  <a:schemeClr val="dk1"/>
                </a:solidFill>
              </a:rPr>
              <a:t> - </a:t>
            </a:r>
            <a:r>
              <a:rPr lang="ru" sz="1450" b="1" dirty="0">
                <a:solidFill>
                  <a:srgbClr val="DC143C"/>
                </a:solidFill>
              </a:rPr>
              <a:t>с 9:00 до 19:00</a:t>
            </a:r>
            <a:r>
              <a:rPr lang="ru" sz="1450" dirty="0">
                <a:solidFill>
                  <a:schemeClr val="dk1"/>
                </a:solidFill>
              </a:rPr>
              <a:t>, перерыв на обед – </a:t>
            </a:r>
            <a:r>
              <a:rPr lang="ru" sz="1450" b="1" dirty="0">
                <a:solidFill>
                  <a:srgbClr val="DC143C"/>
                </a:solidFill>
              </a:rPr>
              <a:t>с 13:30 до 14:30.</a:t>
            </a:r>
            <a:endParaRPr sz="1450" b="1" dirty="0">
              <a:solidFill>
                <a:srgbClr val="DC143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50" b="1" dirty="0" smtClean="0">
                <a:solidFill>
                  <a:schemeClr val="dk1"/>
                </a:solidFill>
              </a:rPr>
              <a:t>20 </a:t>
            </a:r>
            <a:r>
              <a:rPr lang="ru" sz="1450" b="1" dirty="0">
                <a:solidFill>
                  <a:schemeClr val="dk1"/>
                </a:solidFill>
              </a:rPr>
              <a:t>ноября - </a:t>
            </a:r>
            <a:r>
              <a:rPr lang="ru" sz="1450" b="1" dirty="0" smtClean="0">
                <a:solidFill>
                  <a:schemeClr val="dk1"/>
                </a:solidFill>
              </a:rPr>
              <a:t>22 </a:t>
            </a:r>
            <a:r>
              <a:rPr lang="ru" sz="1450" b="1" dirty="0">
                <a:solidFill>
                  <a:schemeClr val="dk1"/>
                </a:solidFill>
              </a:rPr>
              <a:t>ноября </a:t>
            </a:r>
            <a:r>
              <a:rPr lang="ru" sz="1450" b="1" dirty="0" smtClean="0">
                <a:solidFill>
                  <a:schemeClr val="dk1"/>
                </a:solidFill>
              </a:rPr>
              <a:t>2023 </a:t>
            </a:r>
            <a:r>
              <a:rPr lang="ru" sz="1450" b="1" dirty="0">
                <a:solidFill>
                  <a:schemeClr val="dk1"/>
                </a:solidFill>
              </a:rPr>
              <a:t>г.</a:t>
            </a:r>
            <a:r>
              <a:rPr lang="ru" sz="1450" dirty="0">
                <a:solidFill>
                  <a:schemeClr val="dk1"/>
                </a:solidFill>
              </a:rPr>
              <a:t> - </a:t>
            </a:r>
            <a:r>
              <a:rPr lang="ru" sz="1450" b="1" dirty="0">
                <a:solidFill>
                  <a:srgbClr val="DC143C"/>
                </a:solidFill>
              </a:rPr>
              <a:t>с 9:00 до 19:00</a:t>
            </a:r>
            <a:r>
              <a:rPr lang="ru" sz="1450" dirty="0">
                <a:solidFill>
                  <a:schemeClr val="dk1"/>
                </a:solidFill>
              </a:rPr>
              <a:t>, перерыв на обед – </a:t>
            </a:r>
            <a:r>
              <a:rPr lang="ru" sz="1450" b="1" dirty="0">
                <a:solidFill>
                  <a:srgbClr val="DC143C"/>
                </a:solidFill>
              </a:rPr>
              <a:t>с 13:30 до 14:30.</a:t>
            </a:r>
            <a:endParaRPr sz="1450" b="1" dirty="0">
              <a:solidFill>
                <a:srgbClr val="DC143C"/>
              </a:solidFill>
            </a:endParaRPr>
          </a:p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</a:rPr>
              <a:t>Во вторую смену последний человек заходит за </a:t>
            </a:r>
            <a:r>
              <a:rPr lang="ru" sz="1450" b="1" dirty="0">
                <a:solidFill>
                  <a:srgbClr val="DC143C"/>
                </a:solidFill>
              </a:rPr>
              <a:t>20 минут</a:t>
            </a:r>
            <a:r>
              <a:rPr lang="ru" sz="1450" b="1" dirty="0">
                <a:solidFill>
                  <a:schemeClr val="dk1"/>
                </a:solidFill>
              </a:rPr>
              <a:t> до окончания рабочего времени!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Работы проверяются </a:t>
            </a:r>
            <a:r>
              <a:rPr lang="ru" u="sng" dirty="0"/>
              <a:t>только в печатном варианте</a:t>
            </a:r>
            <a:r>
              <a:rPr lang="ru" dirty="0"/>
              <a:t> и </a:t>
            </a:r>
            <a:r>
              <a:rPr lang="ru" sz="1450" b="1" i="1" dirty="0">
                <a:solidFill>
                  <a:schemeClr val="dk1"/>
                </a:solidFill>
              </a:rPr>
              <a:t>подаются авторами лично!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2.5 Определения</a:t>
            </a:r>
            <a:r>
              <a:rPr lang="ru" dirty="0">
                <a:solidFill>
                  <a:schemeClr val="dk1"/>
                </a:solidFill>
              </a:rPr>
              <a:t>- необязательный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Структурный элемент «Определения» содержит определения, необходимые для уточнения или установления терминов, используемых в студенческой работе.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Перечень определений начинают со слов: «В настоящей работе применяют следующие термины с соответствующими определениями».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2.6 Обозначения и сокращения: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Запись обозначений и сокращений проводят в порядке приведения их в тексте работы с их расшифровкой.</a:t>
            </a:r>
            <a:endParaRPr dirty="0">
              <a:solidFill>
                <a:schemeClr val="dk1"/>
              </a:solidFill>
            </a:endParaRPr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i="1" dirty="0">
                <a:solidFill>
                  <a:schemeClr val="dk1"/>
                </a:solidFill>
              </a:rPr>
              <a:t>Допускается определения, обозначения и сокращения приводить </a:t>
            </a:r>
            <a:r>
              <a:rPr lang="ru" b="1" i="1" dirty="0">
                <a:solidFill>
                  <a:schemeClr val="dk1"/>
                </a:solidFill>
              </a:rPr>
              <a:t>в одном структурном элементе «Определения, обозначения и сокращения» </a:t>
            </a:r>
            <a:endParaRPr b="1" i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166" t="24407" r="17667" b="19592"/>
          <a:stretch/>
        </p:blipFill>
        <p:spPr>
          <a:xfrm>
            <a:off x="4321260" y="1828800"/>
            <a:ext cx="4511040" cy="22145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2.7 Введение</a:t>
            </a:r>
            <a:r>
              <a:rPr lang="ru" dirty="0">
                <a:solidFill>
                  <a:schemeClr val="dk1"/>
                </a:solidFill>
              </a:rPr>
              <a:t> - 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Введение должно содержать оценку современного состояния решаемой научной проблемы, основание и исходные данные для разработки темы. Во введении должны быть показаны актуальность и новизна темы данной работы.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2.8 Основная часть</a:t>
            </a:r>
            <a:r>
              <a:rPr lang="ru" dirty="0">
                <a:solidFill>
                  <a:schemeClr val="dk1"/>
                </a:solidFill>
              </a:rPr>
              <a:t> - 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В основной части приводят данные, отражающие сущность, методику и основные результаты выполненной работы.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2.9 Заключение</a:t>
            </a:r>
            <a:r>
              <a:rPr lang="ru" b="1" dirty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- 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Заключение должно содержать: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- краткие выводы по результатам выполнения работы;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- оценку полноты решений поставленных задач;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- оценку технико-экономической эффективности внедрения;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- оценку научно-технического уровня выполненной работы в сравнении с лучшими достижениями в данной области.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*Пример оформления представлен на сайте СНО БГМУ в разделе “</a:t>
            </a:r>
            <a:r>
              <a:rPr lang="ru" sz="1700" b="1" u="sng" dirty="0" smtClean="0">
                <a:solidFill>
                  <a:srgbClr val="0099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XXX </a:t>
            </a:r>
            <a:r>
              <a:rPr lang="ru" sz="1700" b="1" u="sng" dirty="0">
                <a:solidFill>
                  <a:srgbClr val="0099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Республиканский конкурс НИРС</a:t>
            </a:r>
            <a:r>
              <a:rPr lang="ru" sz="1700" dirty="0">
                <a:solidFill>
                  <a:schemeClr val="dk1"/>
                </a:solidFill>
              </a:rPr>
              <a:t>”.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2.Требования к содержанию научной работы</a:t>
            </a: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2.10 Список использованных источников</a:t>
            </a:r>
            <a:r>
              <a:rPr lang="ru" dirty="0">
                <a:solidFill>
                  <a:schemeClr val="dk1"/>
                </a:solidFill>
              </a:rPr>
              <a:t>- 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При оформлении списка использованной научной литературы необходимо ссылаться на </a:t>
            </a:r>
            <a:r>
              <a:rPr lang="ru" b="1" dirty="0">
                <a:solidFill>
                  <a:schemeClr val="dk1"/>
                </a:solidFill>
              </a:rPr>
              <a:t>«Образцы оформления библиографического описания в списке источников, приводимых в диссертации и автореферате», </a:t>
            </a:r>
            <a:r>
              <a:rPr lang="ru" dirty="0">
                <a:solidFill>
                  <a:schemeClr val="dk1"/>
                </a:solidFill>
              </a:rPr>
              <a:t>утвержденные приказом Высшей аттестационной комиссии РБ от 25.06.2014 №159 (в редакции приказа Высшей аттестационной комиссии Республики Беларусь от 08.09.2016 №206). https://fir.bsu.by/images/departments/it/it-materials/it-studyprocess/Obrazets_oformleniya_literatury.pdf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dk1"/>
                </a:solidFill>
              </a:rPr>
              <a:t>2.11 Приложения</a:t>
            </a:r>
            <a:r>
              <a:rPr lang="ru" dirty="0">
                <a:solidFill>
                  <a:schemeClr val="dk1"/>
                </a:solidFill>
              </a:rPr>
              <a:t> - необязательный структурный элемент.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В приложения рекомендуется включать материалы, связанные с выполненной работой, которые по каким-либо причинам не могут быть включены в основную часть.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ОФОРМЛЕНИЯ РАБОТЫ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ТРЕБОВАНИЯ</a:t>
            </a:r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Работа должна быть напечатана черным шрифтом на белом листе А4 с одной стороны.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Интервал - 1,5. 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Высота букв, цифр и других знаков – кегль не менее 12. 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Разрешается использовать компьютерные возможности акцентирования.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Качество напечатанного текста и оформления иллюстраций, таблиц, распечаток должно удовлетворять требованию их </a:t>
            </a:r>
            <a:r>
              <a:rPr lang="ru" b="1" u="sng">
                <a:solidFill>
                  <a:srgbClr val="000000"/>
                </a:solidFill>
              </a:rPr>
              <a:t>четкого воспроизведения</a:t>
            </a:r>
            <a:r>
              <a:rPr lang="ru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При выполнении работы необходимо соблюдать равномерную плотность, контрастность и четкость изображения </a:t>
            </a:r>
            <a:r>
              <a:rPr lang="ru" b="1" u="sng">
                <a:solidFill>
                  <a:srgbClr val="000000"/>
                </a:solidFill>
              </a:rPr>
              <a:t>по всей работе</a:t>
            </a:r>
            <a:r>
              <a:rPr lang="ru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Опечатки, описки и графические неточности допускается исправлять подчисткой или закрашиванием белой краской и нанесением на том же месте исправленного текста машинописным способом или черными чернилами, пастой или тушью – рукописным способом.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DC143C"/>
                </a:solidFill>
              </a:rPr>
              <a:t>ИЗМЕНЕНИЕ!</a:t>
            </a:r>
            <a:r>
              <a:rPr lang="ru"/>
              <a:t> ПОЛЯ РАБОТЫ</a:t>
            </a:r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2"/>
          </p:nvPr>
        </p:nvSpPr>
        <p:spPr>
          <a:xfrm>
            <a:off x="311700" y="1759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u="sng">
                <a:solidFill>
                  <a:schemeClr val="dk1"/>
                </a:solidFill>
              </a:rPr>
              <a:t>Размеры полей: </a:t>
            </a:r>
            <a:endParaRPr sz="2000" b="1" u="sng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b="1">
                <a:solidFill>
                  <a:schemeClr val="dk1"/>
                </a:solidFill>
              </a:rPr>
              <a:t>правое – 15 мм, 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b="1">
                <a:solidFill>
                  <a:schemeClr val="dk1"/>
                </a:solidFill>
              </a:rPr>
              <a:t>левое –30 мм, 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b="1">
                <a:solidFill>
                  <a:schemeClr val="dk1"/>
                </a:solidFill>
              </a:rPr>
              <a:t>верхнее и нижнее – 20 мм</a:t>
            </a:r>
            <a:r>
              <a:rPr lang="ru" sz="2000">
                <a:solidFill>
                  <a:schemeClr val="dk1"/>
                </a:solidFill>
              </a:rPr>
              <a:t>. </a:t>
            </a:r>
            <a:endParaRPr sz="1600"/>
          </a:p>
        </p:txBody>
      </p:sp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400" y="1223950"/>
            <a:ext cx="3556701" cy="23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311700" y="237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ПОСТРОЕНИЕ РАБОТЫ</a:t>
            </a:r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338100" y="810150"/>
            <a:ext cx="846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ru" sz="1400" b="1">
                <a:solidFill>
                  <a:srgbClr val="000000"/>
                </a:solidFill>
              </a:rPr>
              <a:t>Разделы, подразделы </a:t>
            </a:r>
            <a:r>
              <a:rPr lang="ru" sz="1400" b="1" u="sng">
                <a:solidFill>
                  <a:srgbClr val="000000"/>
                </a:solidFill>
              </a:rPr>
              <a:t>должны иметь заголовки</a:t>
            </a:r>
            <a:r>
              <a:rPr lang="ru" sz="1400" b="1">
                <a:solidFill>
                  <a:srgbClr val="000000"/>
                </a:solidFill>
              </a:rPr>
              <a:t>.</a:t>
            </a:r>
            <a:r>
              <a:rPr lang="ru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ru" sz="1400">
                <a:solidFill>
                  <a:srgbClr val="000000"/>
                </a:solidFill>
              </a:rPr>
              <a:t>Заголовки следует печатать с абзацного отступа с прописной буквы без точки в конце, не подчеркивая. Если заголовок состоит из двух предложений, их разделяют точкой.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ru" sz="1400">
                <a:solidFill>
                  <a:schemeClr val="dk1"/>
                </a:solidFill>
              </a:rPr>
              <a:t>Разделы, подразделы, пункты и подпункты следует нумеровать </a:t>
            </a:r>
            <a:r>
              <a:rPr lang="ru" sz="1400" b="1">
                <a:solidFill>
                  <a:schemeClr val="dk1"/>
                </a:solidFill>
              </a:rPr>
              <a:t>арабскими цифрами и записывать с абзацного отступа.</a:t>
            </a:r>
            <a:r>
              <a:rPr lang="ru" sz="1400">
                <a:solidFill>
                  <a:schemeClr val="dk1"/>
                </a:solidFill>
              </a:rPr>
              <a:t> Разделы должны иметь порядковую нумерацию в пределах всего текста, за исключением приложений. Пример – 1, 2, 3 и т. д. Номер подраздела или пункта включает номер раздела и порядковый номер подраздела или пункта, разделенные точкой. Пример – 1.1, 1.2, 1.3 и т. д. Номер подпункта включает номер раздела, подраздела, пункта и порядковый номер подпункта, разделенные точкой. Пример – 1.1.1.1, 1.1.1.2, 1.1.1.3 и т. д. </a:t>
            </a:r>
            <a:r>
              <a:rPr lang="ru" sz="1400" b="1">
                <a:solidFill>
                  <a:schemeClr val="dk1"/>
                </a:solidFill>
              </a:rPr>
              <a:t>После номера раздела, подраздела, пункта и подпункта в тексте точку не ставят.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450" y="3363753"/>
            <a:ext cx="5217100" cy="1519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!</a:t>
            </a:r>
            <a:r>
              <a:rPr lang="ru"/>
              <a:t> Нововведение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58550" y="1124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highlight>
                  <a:srgbClr val="FFFFFF"/>
                </a:highlight>
              </a:rPr>
              <a:t>Справка о проверке на наличие заимствований </a:t>
            </a: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</a:rPr>
              <a:t>-  оригинальность текста научной работы должна будет составлять </a:t>
            </a:r>
            <a:r>
              <a:rPr lang="ru" sz="1400" b="1">
                <a:solidFill>
                  <a:schemeClr val="dk1"/>
                </a:solidFill>
                <a:highlight>
                  <a:srgbClr val="FFFFFF"/>
                </a:highlight>
              </a:rPr>
              <a:t>не менее 50 %</a:t>
            </a: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</a:rPr>
              <a:t>ПРОЦЕНТ ОРИГИНАЛЬНОСТИ БУДЕТ ПРОВЕРЯТСЯ СНО БГМУ НА ПЛАТНОЙ ВЕРСИИ САЙТА: </a:t>
            </a:r>
            <a:r>
              <a:rPr lang="ru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https://www.antiplagiat.ru/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</a:rPr>
              <a:t>СПРАВКА О ПРОВЕРКЕ НА НАЛИЧИЕ ЗАИМСТВОВАНИЙ БУДЕТ ПРИЛОЖЕНА К РАБОТЕ ПОСЛЕ ПРОВЕРКИ ТЕКСТА НА ОРИГИНАЛЬНОСТЬ.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</a:rPr>
              <a:t>ТАКЖЕ ЧАСТИЧНО ИЗМЕНИЛИСЬ ПРАВИЛА ОФОРМЛЕНИЯ, поэтому обратите на это внимание и строго следуйте памятке, расположенной на сайте СНО БГМУ (далее будет приведена информация).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650" y="350375"/>
            <a:ext cx="2857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НУМЕРАЦИЯ СТРАНИЦ РАБОТЫ</a:t>
            </a:r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Страницы работы следует нумеровать арабскими цифрами, соблюдая сквозную нумерацию по всему тексту работы. Номер страницы проставляют в центре нижней части листа без точки.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Титульный лист включают в общую нумерацию страниц работы. Номер страницы на титульном листе не проставляют.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Иллюстрации и таблицы, расположенные на отдельных листах, включают в общую нумерацию страниц работы.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075" y="3354150"/>
            <a:ext cx="1535626" cy="15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2"/>
          <p:cNvSpPr/>
          <p:nvPr/>
        </p:nvSpPr>
        <p:spPr>
          <a:xfrm>
            <a:off x="6319075" y="3217675"/>
            <a:ext cx="2052900" cy="1837500"/>
          </a:xfrm>
          <a:prstGeom prst="noSmoking">
            <a:avLst>
              <a:gd name="adj" fmla="val 18750"/>
            </a:avLst>
          </a:prstGeom>
          <a:solidFill>
            <a:srgbClr val="DC14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4373925" y="3936325"/>
            <a:ext cx="210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ШРИФТ - CALIBRI</a:t>
            </a:r>
            <a:endParaRPr/>
          </a:p>
        </p:txBody>
      </p:sp>
      <p:cxnSp>
        <p:nvCxnSpPr>
          <p:cNvPr id="243" name="Google Shape;243;p42"/>
          <p:cNvCxnSpPr>
            <a:stCxn id="242" idx="1"/>
          </p:cNvCxnSpPr>
          <p:nvPr/>
        </p:nvCxnSpPr>
        <p:spPr>
          <a:xfrm>
            <a:off x="4373925" y="4136425"/>
            <a:ext cx="1722300" cy="3900"/>
          </a:xfrm>
          <a:prstGeom prst="straightConnector1">
            <a:avLst/>
          </a:prstGeom>
          <a:noFill/>
          <a:ln w="9525" cap="flat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42"/>
          <p:cNvSpPr txBox="1"/>
          <p:nvPr/>
        </p:nvSpPr>
        <p:spPr>
          <a:xfrm>
            <a:off x="468250" y="3830575"/>
            <a:ext cx="3590400" cy="615600"/>
          </a:xfrm>
          <a:prstGeom prst="rect">
            <a:avLst/>
          </a:prstGeom>
          <a:noFill/>
          <a:ln w="19050" cap="flat" cmpd="sng">
            <a:solidFill>
              <a:srgbClr val="DC1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ШРИФТ НУМЕРАЦИИ, КАК И ВСЕГО ТЕКСТА, TIMES NEW ROMAN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ИЛЛЮСТРАЦИИ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Иллюстрации должны располагать непосредственно после текста, в котором они упоминаются впервые, или на следующей странице.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На все иллюстрации должны быть даны ссылки в работе.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Иллюстрация и нумерация (арабскими цифрами) располагаются посередине строки.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Допускается нумеровать иллюстрации в пределах раздела. В этом случае номер иллюстрации состоит из номера раздела и порядкового номера иллюстрации, разделенных точкой. </a:t>
            </a:r>
            <a:r>
              <a:rPr lang="ru" sz="1491" b="1">
                <a:solidFill>
                  <a:srgbClr val="000000"/>
                </a:solidFill>
              </a:rPr>
              <a:t>Например, </a:t>
            </a:r>
            <a:r>
              <a:rPr lang="ru" sz="1491">
                <a:solidFill>
                  <a:srgbClr val="000000"/>
                </a:solidFill>
              </a:rPr>
              <a:t>Рисунок 1.1 - Детали прибора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Иллюстрации, при необходимости, могут иметь наименование и пояснительные данные (подрисуночный текст). Слово «Рисунок» и наименование помещают после пояснительных данных.</a:t>
            </a:r>
            <a:endParaRPr sz="1491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550" y="3964163"/>
            <a:ext cx="4914900" cy="8286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ТАБЛИЦЫ</a:t>
            </a:r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Название таблицы располагается над таблицей слева, без абзацного отступа в одну строку с ее номером через тире. При переносе части таблицы название помещают только над первой частью таблицы, нижнюю горизонтальную черту, ограничивающую таблицу, не проводят. 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Таблицу </a:t>
            </a:r>
            <a:r>
              <a:rPr lang="ru" sz="1491" dirty="0" smtClean="0">
                <a:solidFill>
                  <a:srgbClr val="000000"/>
                </a:solidFill>
              </a:rPr>
              <a:t>располагают </a:t>
            </a:r>
            <a:r>
              <a:rPr lang="ru" sz="1491" dirty="0">
                <a:solidFill>
                  <a:srgbClr val="000000"/>
                </a:solidFill>
              </a:rPr>
              <a:t>после текста, в котором она упоминается впервые, или на следующей странице.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На все таблицы </a:t>
            </a:r>
            <a:r>
              <a:rPr lang="ru" sz="1491" b="1" dirty="0">
                <a:solidFill>
                  <a:srgbClr val="000000"/>
                </a:solidFill>
              </a:rPr>
              <a:t>должны быть ссылки в работе: </a:t>
            </a:r>
            <a:r>
              <a:rPr lang="ru" sz="1491" dirty="0">
                <a:solidFill>
                  <a:srgbClr val="000000"/>
                </a:solidFill>
              </a:rPr>
              <a:t>текст текст текст</a:t>
            </a:r>
            <a:r>
              <a:rPr lang="ru" sz="1491" b="1" dirty="0">
                <a:solidFill>
                  <a:srgbClr val="000000"/>
                </a:solidFill>
              </a:rPr>
              <a:t> </a:t>
            </a:r>
            <a:r>
              <a:rPr lang="ru" sz="1491" dirty="0">
                <a:solidFill>
                  <a:srgbClr val="000000"/>
                </a:solidFill>
              </a:rPr>
              <a:t>(таблица 1).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При переносе части таблицы над другими частями пишут слово «Продолжение» и указывают номер таблицы, например: «Продолжение таблицы 1». 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Если цифровые или иные данные в какой-либо строке таблицы не приводят, </a:t>
            </a:r>
            <a:r>
              <a:rPr lang="ru" sz="1491" b="1" dirty="0">
                <a:solidFill>
                  <a:srgbClr val="000000"/>
                </a:solidFill>
              </a:rPr>
              <a:t>то в ней ставят прочерк. </a:t>
            </a:r>
            <a:endParaRPr sz="1491" b="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Таблицы следует нумеровать арабскими цифрами сквозной нумерацией: “Таблица 1 </a:t>
            </a:r>
            <a:r>
              <a:rPr lang="ru" sz="1450" dirty="0">
                <a:solidFill>
                  <a:srgbClr val="202124"/>
                </a:solidFill>
                <a:highlight>
                  <a:srgbClr val="FFFFFF"/>
                </a:highlight>
              </a:rPr>
              <a:t>—</a:t>
            </a:r>
            <a:r>
              <a:rPr lang="ru" sz="1491" dirty="0">
                <a:solidFill>
                  <a:srgbClr val="000000"/>
                </a:solidFill>
              </a:rPr>
              <a:t> Название таблицы”. 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Таблицы каждого приложения обозначают отдельной нумерацией арабскими цифрами с добавлением перед цифрой обозначения приложения. 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-309124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491" dirty="0">
                <a:solidFill>
                  <a:srgbClr val="000000"/>
                </a:solidFill>
              </a:rPr>
              <a:t>Если в документе одна таблица, то она должна быть обозначена «Таблица 1».</a:t>
            </a:r>
            <a:endParaRPr sz="1491" dirty="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3" y="514350"/>
            <a:ext cx="5781675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5"/>
          <p:cNvCxnSpPr/>
          <p:nvPr/>
        </p:nvCxnSpPr>
        <p:spPr>
          <a:xfrm flipH="1">
            <a:off x="4888875" y="349925"/>
            <a:ext cx="569100" cy="261300"/>
          </a:xfrm>
          <a:prstGeom prst="straightConnector1">
            <a:avLst/>
          </a:prstGeom>
          <a:noFill/>
          <a:ln w="9525" cap="flat" cmpd="sng">
            <a:solidFill>
              <a:srgbClr val="DC143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45"/>
          <p:cNvCxnSpPr/>
          <p:nvPr/>
        </p:nvCxnSpPr>
        <p:spPr>
          <a:xfrm>
            <a:off x="1194875" y="965000"/>
            <a:ext cx="468900" cy="192300"/>
          </a:xfrm>
          <a:prstGeom prst="straightConnector1">
            <a:avLst/>
          </a:prstGeom>
          <a:noFill/>
          <a:ln w="9525" cap="flat" cmpd="sng">
            <a:solidFill>
              <a:srgbClr val="DC143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5" name="Google Shape;265;p45"/>
          <p:cNvCxnSpPr/>
          <p:nvPr/>
        </p:nvCxnSpPr>
        <p:spPr>
          <a:xfrm rot="10800000" flipH="1">
            <a:off x="1137125" y="3909475"/>
            <a:ext cx="584400" cy="423000"/>
          </a:xfrm>
          <a:prstGeom prst="straightConnector1">
            <a:avLst/>
          </a:prstGeom>
          <a:noFill/>
          <a:ln w="9525" cap="flat" cmpd="sng">
            <a:solidFill>
              <a:srgbClr val="DC143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45"/>
          <p:cNvSpPr txBox="1"/>
          <p:nvPr/>
        </p:nvSpPr>
        <p:spPr>
          <a:xfrm>
            <a:off x="5550250" y="150025"/>
            <a:ext cx="19758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ссылка в тексте</a:t>
            </a:r>
            <a:endParaRPr/>
          </a:p>
        </p:txBody>
      </p:sp>
      <p:sp>
        <p:nvSpPr>
          <p:cNvPr id="267" name="Google Shape;267;p45"/>
          <p:cNvSpPr txBox="1"/>
          <p:nvPr/>
        </p:nvSpPr>
        <p:spPr>
          <a:xfrm>
            <a:off x="60750" y="514350"/>
            <a:ext cx="1737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название таблицы</a:t>
            </a:r>
            <a:endParaRPr/>
          </a:p>
        </p:txBody>
      </p:sp>
      <p:sp>
        <p:nvSpPr>
          <p:cNvPr id="268" name="Google Shape;268;p45"/>
          <p:cNvSpPr txBox="1"/>
          <p:nvPr/>
        </p:nvSpPr>
        <p:spPr>
          <a:xfrm>
            <a:off x="160700" y="4463200"/>
            <a:ext cx="22989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оформление примечания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ПРИМЕЧАНИЯ</a:t>
            </a:r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Слово </a:t>
            </a:r>
            <a:r>
              <a:rPr lang="ru" sz="1491" b="1">
                <a:solidFill>
                  <a:srgbClr val="000000"/>
                </a:solidFill>
              </a:rPr>
              <a:t>«Примечание» следует печатать с прописной буквы с абзаца</a:t>
            </a:r>
            <a:r>
              <a:rPr lang="ru" sz="1491">
                <a:solidFill>
                  <a:srgbClr val="000000"/>
                </a:solidFill>
              </a:rPr>
              <a:t> и не подчеркивать.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Примечания следует помещать после текстового, графического материала или таблицы. Несколько примечаний нумеруют по порядку арабскими цифрами без проставления точки. Примечание к таблице помещают в конце таблицы под линией, обозначающей окончание таблицы. </a:t>
            </a:r>
            <a:endParaRPr sz="1491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*</a:t>
            </a:r>
            <a:r>
              <a:rPr lang="ru" sz="1400">
                <a:solidFill>
                  <a:schemeClr val="dk1"/>
                </a:solidFill>
              </a:rPr>
              <a:t>Если примечание одно, то после слова «Примечание» ставится тире и примечание печатается с прописной буквы. Одно примечание не нумеруют.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88" y="3700488"/>
            <a:ext cx="6600825" cy="1114425"/>
          </a:xfrm>
          <a:prstGeom prst="rect">
            <a:avLst/>
          </a:prstGeom>
          <a:noFill/>
          <a:ln w="19050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ФОРМУЛЫ</a:t>
            </a:r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Формулы следует выделять из текста в отдельную строку. Выше и ниже каждой формулы или уравнения должно быть оставлено </a:t>
            </a:r>
            <a:r>
              <a:rPr lang="ru" sz="1491" b="1">
                <a:solidFill>
                  <a:srgbClr val="000000"/>
                </a:solidFill>
              </a:rPr>
              <a:t>не менее одной свободной строки.</a:t>
            </a:r>
            <a:r>
              <a:rPr lang="ru" sz="1491">
                <a:solidFill>
                  <a:srgbClr val="000000"/>
                </a:solidFill>
              </a:rPr>
              <a:t>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Правила переноса: уравнение должно быть перенесено после знака равенства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или после знаков +, –, умножения (х), деления (:) или других математических знаков, причем знак в начале следующей строки повторяют.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Пояснение следует приводить непосредственно под формулой в той же последовательности, в которой они даны в формуле.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Формулы в работе следует нумеровать порядковой нумерацией в пределах всей работы арабскими цифрами в круглых скобках в крайнем правом положении на строке. </a:t>
            </a:r>
            <a:endParaRPr sz="1491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91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82" name="Google Shape;2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50" y="3765725"/>
            <a:ext cx="6086475" cy="933450"/>
          </a:xfrm>
          <a:prstGeom prst="rect">
            <a:avLst/>
          </a:prstGeom>
          <a:noFill/>
          <a:ln w="19050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ПРИЛОЖЕНИЯ</a:t>
            </a:r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Оформляют как продолжение документа на последующих его листах </a:t>
            </a:r>
            <a:r>
              <a:rPr lang="ru" sz="1491" i="1" u="sng">
                <a:solidFill>
                  <a:srgbClr val="000000"/>
                </a:solidFill>
              </a:rPr>
              <a:t>или</a:t>
            </a:r>
            <a:r>
              <a:rPr lang="ru" sz="1491">
                <a:solidFill>
                  <a:srgbClr val="000000"/>
                </a:solidFill>
              </a:rPr>
              <a:t> выпускают в виде самостоятельного документа.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В тексте документа на все приложения </a:t>
            </a:r>
            <a:r>
              <a:rPr lang="ru" sz="1491" b="1">
                <a:solidFill>
                  <a:srgbClr val="000000"/>
                </a:solidFill>
              </a:rPr>
              <a:t>должны быть даны ссылки.</a:t>
            </a:r>
            <a:r>
              <a:rPr lang="ru" sz="1491">
                <a:solidFill>
                  <a:srgbClr val="000000"/>
                </a:solidFill>
              </a:rPr>
              <a:t> Приложения располагают в порядке ссылок на них в тексте документа.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Каждое приложение следует начинать с новой страницы с указанием наверху посередине страницы слова «ПРИЛОЖЕНИЕ», его обозначения и степени. </a:t>
            </a:r>
            <a:endParaRPr sz="1491">
              <a:solidFill>
                <a:srgbClr val="000000"/>
              </a:solidFill>
            </a:endParaRPr>
          </a:p>
          <a:p>
            <a:pPr marL="457200" lvl="0" indent="-32333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2"/>
              <a:buAutoNum type="arabicPeriod"/>
            </a:pPr>
            <a:r>
              <a:rPr lang="ru" sz="1491">
                <a:solidFill>
                  <a:srgbClr val="000000"/>
                </a:solidFill>
              </a:rPr>
              <a:t>Приложения </a:t>
            </a:r>
            <a:r>
              <a:rPr lang="ru" sz="1491" b="1">
                <a:solidFill>
                  <a:srgbClr val="000000"/>
                </a:solidFill>
              </a:rPr>
              <a:t>должны иметь общую с остальной частью документа сквозную нумерацию страниц. </a:t>
            </a:r>
            <a:endParaRPr sz="1491" b="1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89" name="Google Shape;2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3498325"/>
            <a:ext cx="7505700" cy="1314450"/>
          </a:xfrm>
          <a:prstGeom prst="rect">
            <a:avLst/>
          </a:prstGeom>
          <a:noFill/>
          <a:ln w="19050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highlight>
                  <a:srgbClr val="FFFFFF"/>
                </a:highlight>
              </a:rPr>
              <a:t>Дефис: </a:t>
            </a:r>
            <a:r>
              <a:rPr lang="ru" sz="2900">
                <a:solidFill>
                  <a:srgbClr val="202124"/>
                </a:solidFill>
                <a:highlight>
                  <a:srgbClr val="FFFFFF"/>
                </a:highlight>
              </a:rPr>
              <a:t>-</a:t>
            </a:r>
            <a:r>
              <a:rPr lang="ru" sz="2900">
                <a:highlight>
                  <a:srgbClr val="FFFFFF"/>
                </a:highlight>
              </a:rPr>
              <a:t> орфографический знак. </a:t>
            </a:r>
            <a:endParaRPr sz="29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highlight>
                  <a:srgbClr val="FFFFFF"/>
                </a:highlight>
              </a:rPr>
              <a:t>Тире: </a:t>
            </a:r>
            <a:r>
              <a:rPr lang="ru" sz="2900">
                <a:solidFill>
                  <a:srgbClr val="202124"/>
                </a:solidFill>
                <a:highlight>
                  <a:srgbClr val="FFFFFF"/>
                </a:highlight>
              </a:rPr>
              <a:t>—</a:t>
            </a:r>
            <a:r>
              <a:rPr lang="ru" sz="2900">
                <a:highlight>
                  <a:srgbClr val="FFFFFF"/>
                </a:highlight>
              </a:rPr>
              <a:t> пунктуационный.</a:t>
            </a:r>
            <a:endParaRPr sz="29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775" y="1504975"/>
            <a:ext cx="1981149" cy="19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>
            <a:spLocks noGrp="1"/>
          </p:cNvSpPr>
          <p:nvPr>
            <p:ph type="title"/>
          </p:nvPr>
        </p:nvSpPr>
        <p:spPr>
          <a:xfrm>
            <a:off x="490250" y="157975"/>
            <a:ext cx="8327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ПОЛЬЗУЙТЕСЬ САЙТОМ СНО БГМУ,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там есть вся необходимая Вам информация!</a:t>
            </a:r>
            <a:endParaRPr sz="2500"/>
          </a:p>
        </p:txBody>
      </p:sp>
      <p:sp>
        <p:nvSpPr>
          <p:cNvPr id="301" name="Google Shape;301;p50"/>
          <p:cNvSpPr txBox="1"/>
          <p:nvPr/>
        </p:nvSpPr>
        <p:spPr>
          <a:xfrm>
            <a:off x="3153950" y="3564125"/>
            <a:ext cx="3000000" cy="400200"/>
          </a:xfrm>
          <a:prstGeom prst="rect">
            <a:avLst/>
          </a:prstGeom>
          <a:noFill/>
          <a:ln w="2857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dirty="0"/>
              <a:t>https://sno.bsmu.by/index.html#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>
            <a:spLocks noGrp="1"/>
          </p:cNvSpPr>
          <p:nvPr>
            <p:ph type="title"/>
          </p:nvPr>
        </p:nvSpPr>
        <p:spPr>
          <a:xfrm>
            <a:off x="303900" y="14175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Спасибо!</a:t>
            </a:r>
            <a:endParaRPr sz="3000"/>
          </a:p>
        </p:txBody>
      </p:sp>
      <p:sp>
        <p:nvSpPr>
          <p:cNvPr id="307" name="Google Shape;307;p51"/>
          <p:cNvSpPr txBox="1">
            <a:spLocks noGrp="1"/>
          </p:cNvSpPr>
          <p:nvPr>
            <p:ph type="body" idx="1"/>
          </p:nvPr>
        </p:nvSpPr>
        <p:spPr>
          <a:xfrm>
            <a:off x="303900" y="2243700"/>
            <a:ext cx="2808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chemeClr val="dk1"/>
                </a:solidFill>
              </a:rPr>
              <a:t>Контактная информация: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50">
                <a:solidFill>
                  <a:schemeClr val="dk1"/>
                </a:solidFill>
              </a:rPr>
              <a:t>г. Минск, пр-т Дзержинского 83, учебный корпус БГМУ №5, кабинет №120а (Совет СНО БГМУ).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</a:t>
            </a:r>
            <a:endParaRPr sz="1400"/>
          </a:p>
        </p:txBody>
      </p:sp>
      <p:pic>
        <p:nvPicPr>
          <p:cNvPr id="308" name="Google Shape;3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25" y="873000"/>
            <a:ext cx="5096250" cy="3397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</a:rPr>
              <a:t>N.B.!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4325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50"/>
              <a:buAutoNum type="arabicPeriod"/>
            </a:pPr>
            <a:r>
              <a:rPr lang="ru" sz="1350" dirty="0">
                <a:solidFill>
                  <a:schemeClr val="dk1"/>
                </a:solidFill>
              </a:rPr>
              <a:t>Перед началом оформления и подготовки работы на конкурс внимательно ознакомьтесь </a:t>
            </a:r>
            <a:r>
              <a:rPr lang="ru" sz="1350" b="1" dirty="0">
                <a:solidFill>
                  <a:schemeClr val="dk1"/>
                </a:solidFill>
              </a:rPr>
              <a:t>с ПАМЯТКОЙ </a:t>
            </a:r>
            <a:r>
              <a:rPr lang="ru" sz="1350" dirty="0">
                <a:solidFill>
                  <a:schemeClr val="dk1"/>
                </a:solidFill>
              </a:rPr>
              <a:t>(на сайте СНО </a:t>
            </a:r>
            <a:r>
              <a:rPr lang="ru" sz="1350" dirty="0" smtClean="0">
                <a:solidFill>
                  <a:schemeClr val="dk1"/>
                </a:solidFill>
              </a:rPr>
              <a:t>БГМУ)</a:t>
            </a:r>
            <a:r>
              <a:rPr lang="ru" sz="1350" b="1" dirty="0" smtClean="0">
                <a:solidFill>
                  <a:schemeClr val="dk1"/>
                </a:solidFill>
              </a:rPr>
              <a:t> </a:t>
            </a:r>
            <a:r>
              <a:rPr lang="ru" sz="1350" dirty="0">
                <a:solidFill>
                  <a:schemeClr val="dk1"/>
                </a:solidFill>
              </a:rPr>
              <a:t>участнику XXIX Республиканского конкурса научных работ </a:t>
            </a:r>
            <a:r>
              <a:rPr lang="ru" sz="1350" dirty="0" smtClean="0">
                <a:solidFill>
                  <a:schemeClr val="dk1"/>
                </a:solidFill>
              </a:rPr>
              <a:t>студентов.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AutoNum type="arabicPeriod"/>
            </a:pPr>
            <a:r>
              <a:rPr lang="ru" sz="1350" dirty="0">
                <a:solidFill>
                  <a:schemeClr val="dk1"/>
                </a:solidFill>
              </a:rPr>
              <a:t>Оформление научной работы производите в строгом соответствии с установленными </a:t>
            </a:r>
            <a:r>
              <a:rPr lang="ru" sz="1350" b="1" dirty="0">
                <a:solidFill>
                  <a:schemeClr val="dk1"/>
                </a:solidFill>
              </a:rPr>
              <a:t>ПРАВИЛАМИ </a:t>
            </a:r>
            <a:r>
              <a:rPr lang="ru" sz="1350" dirty="0">
                <a:solidFill>
                  <a:schemeClr val="dk1"/>
                </a:solidFill>
              </a:rPr>
              <a:t>(на сайте СНО </a:t>
            </a:r>
            <a:r>
              <a:rPr lang="ru" sz="1350" dirty="0" smtClean="0">
                <a:solidFill>
                  <a:schemeClr val="dk1"/>
                </a:solidFill>
              </a:rPr>
              <a:t>БГМУ).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AutoNum type="arabicPeriod"/>
            </a:pPr>
            <a:r>
              <a:rPr lang="ru" sz="1350" b="1" dirty="0">
                <a:solidFill>
                  <a:schemeClr val="dk1"/>
                </a:solidFill>
              </a:rPr>
              <a:t>Оформление акта внедрения</a:t>
            </a:r>
            <a:r>
              <a:rPr lang="ru" sz="1350" dirty="0">
                <a:solidFill>
                  <a:schemeClr val="dk1"/>
                </a:solidFill>
              </a:rPr>
              <a:t> (на сайте СНО </a:t>
            </a:r>
            <a:r>
              <a:rPr lang="ru" sz="1350" dirty="0" smtClean="0">
                <a:solidFill>
                  <a:schemeClr val="dk1"/>
                </a:solidFill>
              </a:rPr>
              <a:t>БГМУ).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just" rtl="0">
              <a:spcBef>
                <a:spcPts val="1400"/>
              </a:spcBef>
              <a:spcAft>
                <a:spcPts val="1000"/>
              </a:spcAft>
              <a:buClr>
                <a:schemeClr val="dk1"/>
              </a:buClr>
              <a:buSzPts val="1350"/>
              <a:buAutoNum type="arabicPeriod"/>
            </a:pPr>
            <a:r>
              <a:rPr lang="ru" sz="1350" b="1" dirty="0">
                <a:solidFill>
                  <a:schemeClr val="dk1"/>
                </a:solidFill>
              </a:rPr>
              <a:t>Нормативно-правовые документы, регламентирующие проведение конкурса, правила оформления и образец работы с комментариями, примерный шаблон работы в формате «.docx»</a:t>
            </a:r>
            <a:r>
              <a:rPr lang="ru" sz="1350" dirty="0">
                <a:solidFill>
                  <a:schemeClr val="dk1"/>
                </a:solidFill>
              </a:rPr>
              <a:t> доступны для скачивания на сайте СНО БГМУ в колонке слева в разделе “</a:t>
            </a:r>
            <a:r>
              <a:rPr lang="ru" sz="135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 </a:t>
            </a:r>
            <a:r>
              <a:rPr lang="ru" sz="135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Республиканский конкурс НИРС</a:t>
            </a:r>
            <a:r>
              <a:rPr lang="ru" sz="1350" dirty="0">
                <a:solidFill>
                  <a:schemeClr val="tx1"/>
                </a:solidFill>
              </a:rPr>
              <a:t>”.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0" t="8555" r="1166" b="5075"/>
          <a:stretch/>
        </p:blipFill>
        <p:spPr>
          <a:xfrm>
            <a:off x="156190" y="361950"/>
            <a:ext cx="8831620" cy="441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5800" y="243840"/>
            <a:ext cx="4415810" cy="4653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ТРЕБОВАНИЯ, ПРЕДЪЯВЛЯЕМЫЕ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 НАУЧНОЙ РАБОТЕ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342250"/>
            <a:ext cx="8520600" cy="4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1. На РК представляются самостоятельно выполненные научные работы </a:t>
            </a:r>
            <a:r>
              <a:rPr lang="ru" i="1" u="sng">
                <a:solidFill>
                  <a:srgbClr val="DC143C"/>
                </a:solidFill>
              </a:rPr>
              <a:t>студентов БГМУ</a:t>
            </a:r>
            <a:r>
              <a:rPr lang="ru">
                <a:solidFill>
                  <a:schemeClr val="dk1"/>
                </a:solidFill>
              </a:rPr>
              <a:t>, а также </a:t>
            </a:r>
            <a:r>
              <a:rPr lang="ru" i="1" u="sng">
                <a:solidFill>
                  <a:srgbClr val="DC143C"/>
                </a:solidFill>
              </a:rPr>
              <a:t>выпускников БГМУ, получивших высшее образование в год проведения конкурса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2. Научная работа должна соответствовать профилю образования автора и (или) приоритетным направлениям научных исследований РБ, иметь научную, практическую, социальную значимость. 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3. </a:t>
            </a:r>
            <a:r>
              <a:rPr lang="ru" i="1">
                <a:solidFill>
                  <a:srgbClr val="DC143C"/>
                </a:solidFill>
              </a:rPr>
              <a:t>По теме научной работы </a:t>
            </a:r>
            <a:r>
              <a:rPr lang="ru" i="1" u="sng">
                <a:solidFill>
                  <a:srgbClr val="DC143C"/>
                </a:solidFill>
              </a:rPr>
              <a:t>должны быть опубликованы (приняты в печать) материалы, подтверждающие апробацию и использование результатов научной работы</a:t>
            </a:r>
            <a:r>
              <a:rPr lang="ru" i="1">
                <a:solidFill>
                  <a:srgbClr val="DC143C"/>
                </a:solidFill>
              </a:rPr>
              <a:t>! </a:t>
            </a:r>
            <a:endParaRPr i="1">
              <a:solidFill>
                <a:srgbClr val="DC143C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4. К участию в Конкурсе допускаются также научные работы, подготовленные </a:t>
            </a:r>
            <a:r>
              <a:rPr lang="ru" i="1" u="sng">
                <a:solidFill>
                  <a:srgbClr val="DC143C"/>
                </a:solidFill>
              </a:rPr>
              <a:t>2 авторами</a:t>
            </a:r>
            <a:r>
              <a:rPr lang="ru">
                <a:solidFill>
                  <a:schemeClr val="dk1"/>
                </a:solidFill>
              </a:rPr>
              <a:t>, при наличии у них общих по теме научной работы материалов.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ПОРЯДОК УЧАСТИЯ В КОНКУРСЕ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участия необходимо: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А) </a:t>
            </a:r>
            <a:r>
              <a:rPr lang="ru" b="1" u="sng" dirty="0">
                <a:solidFill>
                  <a:srgbClr val="DC143C"/>
                </a:solidFill>
              </a:rPr>
              <a:t>Пройти электронную регистрацию</a:t>
            </a:r>
            <a:r>
              <a:rPr lang="ru" dirty="0">
                <a:solidFill>
                  <a:schemeClr val="dk1"/>
                </a:solidFill>
              </a:rPr>
              <a:t> на интернет-сайте СНО БГМУ в разделе «</a:t>
            </a:r>
            <a:r>
              <a:rPr lang="ru" dirty="0" smtClean="0">
                <a:solidFill>
                  <a:schemeClr val="dk1"/>
                </a:solidFill>
              </a:rPr>
              <a:t>XXX </a:t>
            </a:r>
            <a:r>
              <a:rPr lang="ru" dirty="0">
                <a:solidFill>
                  <a:schemeClr val="dk1"/>
                </a:solidFill>
              </a:rPr>
              <a:t>Республиканский конкурс НИРС».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Б) После регистрации в установленные сроки предоставить в Совет СНО БГМУ следующие документы: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1) Научную работу объёмом </a:t>
            </a:r>
            <a:r>
              <a:rPr lang="ru" b="1" u="sng" dirty="0">
                <a:solidFill>
                  <a:srgbClr val="DC143C"/>
                </a:solidFill>
              </a:rPr>
              <a:t>не более 35 страниц для естественных и технических наук</a:t>
            </a:r>
            <a:r>
              <a:rPr lang="ru" b="1" dirty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(в т.ч. для медицинских и фармацевтических наук) и </a:t>
            </a:r>
            <a:r>
              <a:rPr lang="ru" b="1" u="sng" dirty="0">
                <a:solidFill>
                  <a:srgbClr val="DC143C"/>
                </a:solidFill>
              </a:rPr>
              <a:t>не более 50 страниц для социально-гуманитарных наук</a:t>
            </a:r>
            <a:r>
              <a:rPr lang="ru" dirty="0">
                <a:solidFill>
                  <a:srgbClr val="DC143C"/>
                </a:solidFill>
              </a:rPr>
              <a:t>,</a:t>
            </a:r>
            <a:r>
              <a:rPr lang="ru" dirty="0">
                <a:solidFill>
                  <a:schemeClr val="dk1"/>
                </a:solidFill>
              </a:rPr>
              <a:t> оформленную в соответствии с установленными правилами </a:t>
            </a:r>
            <a:r>
              <a:rPr lang="ru" b="1" u="sng" dirty="0">
                <a:solidFill>
                  <a:schemeClr val="dk1"/>
                </a:solidFill>
              </a:rPr>
              <a:t>в печатном и электронном виде (флеш-накопитель).</a:t>
            </a:r>
            <a:r>
              <a:rPr lang="ru" dirty="0">
                <a:solidFill>
                  <a:schemeClr val="dk1"/>
                </a:solidFill>
              </a:rPr>
              <a:t> Электронный вариант должен включать в себя ТОЛЬКО следующие разделы: «Титульный лист», «Реферат», «Содержание», «Введение», «Основная часть», «Заключение».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2) </a:t>
            </a:r>
            <a:r>
              <a:rPr lang="ru" b="1" u="sng" dirty="0">
                <a:solidFill>
                  <a:schemeClr val="dk1"/>
                </a:solidFill>
              </a:rPr>
              <a:t>Список (в печатном виде и на электронном носителе) и копии материалов</a:t>
            </a:r>
            <a:r>
              <a:rPr lang="ru" dirty="0">
                <a:solidFill>
                  <a:schemeClr val="dk1"/>
                </a:solidFill>
              </a:rPr>
              <a:t>, подтверждающих апробацию.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3) </a:t>
            </a:r>
            <a:r>
              <a:rPr lang="ru" b="1" u="sng" dirty="0">
                <a:solidFill>
                  <a:schemeClr val="dk1"/>
                </a:solidFill>
              </a:rPr>
              <a:t>Отзыв научного руководителя</a:t>
            </a:r>
            <a:r>
              <a:rPr lang="ru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4) </a:t>
            </a:r>
            <a:r>
              <a:rPr lang="ru" b="1" u="sng" dirty="0">
                <a:solidFill>
                  <a:schemeClr val="dk1"/>
                </a:solidFill>
              </a:rPr>
              <a:t>Копия 1-го разворота зачѐтной книжки</a:t>
            </a:r>
            <a:r>
              <a:rPr lang="ru" dirty="0">
                <a:solidFill>
                  <a:schemeClr val="dk1"/>
                </a:solidFill>
              </a:rPr>
              <a:t> (для студентов БГМУ) или </a:t>
            </a:r>
            <a:r>
              <a:rPr lang="ru" b="1" u="sng" dirty="0">
                <a:solidFill>
                  <a:schemeClr val="dk1"/>
                </a:solidFill>
              </a:rPr>
              <a:t>копия диплома об окончании университета </a:t>
            </a:r>
            <a:r>
              <a:rPr lang="ru" dirty="0">
                <a:solidFill>
                  <a:schemeClr val="dk1"/>
                </a:solidFill>
              </a:rPr>
              <a:t>(для выпускников БГМУ).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2312</Words>
  <Application>Microsoft Office PowerPoint</Application>
  <PresentationFormat>Экран (16:9)</PresentationFormat>
  <Paragraphs>212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Simple Light</vt:lpstr>
      <vt:lpstr>Информационное письмо по вопросам проведения Республиканского конкурса научно-исследовательских работ студентов </vt:lpstr>
      <vt:lpstr>ДАТЫ ПРИЕМА РАБОТ :</vt:lpstr>
      <vt:lpstr>! Нововведение</vt:lpstr>
      <vt:lpstr>N.B.!</vt:lpstr>
      <vt:lpstr>Презентация PowerPoint</vt:lpstr>
      <vt:lpstr>ТРЕБОВАНИЯ, ПРЕДЪЯВЛЯЕМЫЕ  К НАУЧНОЙ РАБОТЕ</vt:lpstr>
      <vt:lpstr>Презентация PowerPoint</vt:lpstr>
      <vt:lpstr>ПОРЯДОК УЧАСТИЯ В КОНКУРСЕ</vt:lpstr>
      <vt:lpstr>Для участия необходимо:</vt:lpstr>
      <vt:lpstr>Где проходить регистрацию?</vt:lpstr>
      <vt:lpstr>На флеш-накопителе должны быть:</vt:lpstr>
      <vt:lpstr>В КАКОМ ВИДЕ ПОДАВАТЬ РАБОТУ?</vt:lpstr>
      <vt:lpstr>ТРЕБОВАНИЯ К СОДЕРЖАНИЮ НАУЧНОЙ РАБОТЫ</vt:lpstr>
      <vt:lpstr>Презентация PowerPoint</vt:lpstr>
      <vt:lpstr>1.Структурные элементы научной работы</vt:lpstr>
      <vt:lpstr>Презентация PowerPoint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2.Требования к содержанию научной работы</vt:lpstr>
      <vt:lpstr>ПРАВИЛА ОФОРМЛЕНИЯ РАБОТЫ</vt:lpstr>
      <vt:lpstr>ОБЩИЕ ТРЕБОВАНИЯ</vt:lpstr>
      <vt:lpstr>ИЗМЕНЕНИЕ! ПОЛЯ РАБОТЫ</vt:lpstr>
      <vt:lpstr>ПОСТРОЕНИЕ РАБОТЫ</vt:lpstr>
      <vt:lpstr>НУМЕРАЦИЯ СТРАНИЦ РАБОТЫ</vt:lpstr>
      <vt:lpstr>ИЛЛЮСТРАЦИИ</vt:lpstr>
      <vt:lpstr>ТАБЛИЦЫ</vt:lpstr>
      <vt:lpstr>Презентация PowerPoint</vt:lpstr>
      <vt:lpstr>ПРИМЕЧАНИЯ</vt:lpstr>
      <vt:lpstr>ФОРМУЛЫ</vt:lpstr>
      <vt:lpstr>ПРИЛОЖЕНИЯ</vt:lpstr>
      <vt:lpstr>Дефис: - орфографический знак.  Тире: — пунктуационный. </vt:lpstr>
      <vt:lpstr>ПОЛЬЗУЙТЕСЬ САЙТОМ СНО БГМУ, там есть вся необходимая Вам информация!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письмо по вопросам проведения Республиканского конкурса научно-исследовательских работ студентов </dc:title>
  <cp:lastModifiedBy>Лягушевич Марина</cp:lastModifiedBy>
  <cp:revision>7</cp:revision>
  <dcterms:modified xsi:type="dcterms:W3CDTF">2023-10-27T11:54:43Z</dcterms:modified>
</cp:coreProperties>
</file>